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2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90771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75928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5812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3778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89668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26864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83306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166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8669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11110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1033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1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2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013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95836" y="2734503"/>
            <a:ext cx="7620000" cy="1143000"/>
          </a:xfrm>
        </p:spPr>
        <p:txBody>
          <a:bodyPr/>
          <a:lstStyle/>
          <a:p>
            <a:pPr algn="ctr"/>
            <a:r>
              <a:rPr lang="tr-TR" dirty="0" smtClean="0"/>
              <a:t>STANDARDİZASYON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4636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717452"/>
          </a:xfrm>
        </p:spPr>
        <p:txBody>
          <a:bodyPr/>
          <a:lstStyle/>
          <a:p>
            <a:pPr algn="ctr"/>
            <a:r>
              <a:rPr lang="tr-TR" dirty="0" smtClean="0"/>
              <a:t>Merkezler ve Çevresel Koşullar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" y="717452"/>
            <a:ext cx="8440616" cy="6140548"/>
          </a:xfrm>
        </p:spPr>
        <p:txBody>
          <a:bodyPr/>
          <a:lstStyle/>
          <a:p>
            <a:r>
              <a:rPr lang="tr-TR" sz="4000" dirty="0" smtClean="0">
                <a:solidFill>
                  <a:srgbClr val="FF0000"/>
                </a:solidFill>
              </a:rPr>
              <a:t>IŞIK</a:t>
            </a:r>
          </a:p>
          <a:p>
            <a:r>
              <a:rPr lang="tr-TR" sz="3600" dirty="0" smtClean="0"/>
              <a:t>Gün ışığı kullanılmaz (?)</a:t>
            </a:r>
          </a:p>
          <a:p>
            <a:r>
              <a:rPr lang="tr-TR" sz="3600" dirty="0" smtClean="0"/>
              <a:t>Penceresiz-filmle kaplama</a:t>
            </a:r>
          </a:p>
          <a:p>
            <a:r>
              <a:rPr lang="tr-TR" sz="3600" dirty="0" smtClean="0"/>
              <a:t>Aydınlık/karanlık12h/12h</a:t>
            </a:r>
          </a:p>
          <a:p>
            <a:r>
              <a:rPr lang="tr-TR" sz="3600" dirty="0" err="1" smtClean="0"/>
              <a:t>Dimmer</a:t>
            </a:r>
            <a:r>
              <a:rPr lang="tr-TR" sz="3600" dirty="0" smtClean="0"/>
              <a:t> sistemli ışık (130-325 </a:t>
            </a:r>
            <a:r>
              <a:rPr lang="tr-TR" sz="3600" dirty="0" err="1" smtClean="0"/>
              <a:t>lux</a:t>
            </a:r>
            <a:r>
              <a:rPr lang="tr-TR" sz="3600" dirty="0" smtClean="0"/>
              <a:t>) oda, 40 </a:t>
            </a:r>
            <a:r>
              <a:rPr lang="tr-TR" sz="3600" dirty="0" err="1" smtClean="0"/>
              <a:t>lux</a:t>
            </a:r>
            <a:r>
              <a:rPr lang="tr-TR" sz="3600" dirty="0" smtClean="0"/>
              <a:t> kafes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88567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" y="0"/>
            <a:ext cx="8440616" cy="6858000"/>
          </a:xfrm>
        </p:spPr>
        <p:txBody>
          <a:bodyPr/>
          <a:lstStyle/>
          <a:p>
            <a:r>
              <a:rPr lang="tr-TR" sz="3200" dirty="0" smtClean="0">
                <a:solidFill>
                  <a:srgbClr val="FF0000"/>
                </a:solidFill>
              </a:rPr>
              <a:t>GÜRÜLTÜ</a:t>
            </a:r>
          </a:p>
          <a:p>
            <a:r>
              <a:rPr lang="tr-TR" sz="2800" dirty="0" smtClean="0"/>
              <a:t>Duyarlı hayvanda </a:t>
            </a:r>
            <a:r>
              <a:rPr lang="tr-TR" sz="2800" dirty="0" err="1" smtClean="0"/>
              <a:t>odiojenik</a:t>
            </a:r>
            <a:r>
              <a:rPr lang="tr-TR" sz="2800" dirty="0" smtClean="0"/>
              <a:t> nöbet</a:t>
            </a:r>
          </a:p>
          <a:p>
            <a:r>
              <a:rPr lang="tr-TR" sz="2800" dirty="0" err="1" smtClean="0"/>
              <a:t>Laktasyonda</a:t>
            </a:r>
            <a:r>
              <a:rPr lang="tr-TR" sz="2800" dirty="0" smtClean="0"/>
              <a:t> duyarlılık artar</a:t>
            </a:r>
          </a:p>
          <a:p>
            <a:r>
              <a:rPr lang="tr-TR" sz="2800" dirty="0" smtClean="0"/>
              <a:t>Ani ses düzenliden daha zararlı</a:t>
            </a:r>
          </a:p>
          <a:p>
            <a:r>
              <a:rPr lang="tr-TR" sz="2800" dirty="0" smtClean="0"/>
              <a:t>Küçük </a:t>
            </a:r>
            <a:r>
              <a:rPr lang="tr-TR" sz="2800" dirty="0" err="1" smtClean="0"/>
              <a:t>rodent</a:t>
            </a:r>
            <a:r>
              <a:rPr lang="tr-TR" sz="2800" dirty="0" smtClean="0"/>
              <a:t> </a:t>
            </a:r>
            <a:r>
              <a:rPr lang="tr-TR" sz="2800" dirty="0" err="1" smtClean="0"/>
              <a:t>max</a:t>
            </a:r>
            <a:r>
              <a:rPr lang="tr-TR" sz="2800" dirty="0" smtClean="0"/>
              <a:t> 85 </a:t>
            </a:r>
            <a:r>
              <a:rPr lang="tr-TR" sz="2800" dirty="0" err="1" smtClean="0"/>
              <a:t>dB</a:t>
            </a:r>
            <a:endParaRPr lang="tr-TR" sz="2800" dirty="0" smtClean="0"/>
          </a:p>
          <a:p>
            <a:r>
              <a:rPr lang="tr-TR" sz="2800" dirty="0" smtClean="0">
                <a:solidFill>
                  <a:srgbClr val="FF0000"/>
                </a:solidFill>
              </a:rPr>
              <a:t>Gürültü kaynakları</a:t>
            </a:r>
          </a:p>
          <a:p>
            <a:r>
              <a:rPr lang="tr-TR" sz="2800" dirty="0" smtClean="0"/>
              <a:t>Elektronik alet</a:t>
            </a:r>
          </a:p>
          <a:p>
            <a:r>
              <a:rPr lang="tr-TR" sz="2800" dirty="0" smtClean="0"/>
              <a:t>Servis ekipmanı</a:t>
            </a:r>
          </a:p>
          <a:p>
            <a:r>
              <a:rPr lang="tr-TR" sz="2800" dirty="0" smtClean="0"/>
              <a:t>Trafik </a:t>
            </a:r>
          </a:p>
          <a:p>
            <a:r>
              <a:rPr lang="tr-TR" sz="2800" dirty="0" smtClean="0"/>
              <a:t>Temizlik, sanitasyon işlemi</a:t>
            </a:r>
          </a:p>
          <a:p>
            <a:r>
              <a:rPr lang="tr-TR" sz="2800" dirty="0" smtClean="0"/>
              <a:t>Köpek, </a:t>
            </a:r>
            <a:r>
              <a:rPr lang="tr-TR" sz="2800" dirty="0" err="1" smtClean="0"/>
              <a:t>NHprimat</a:t>
            </a:r>
            <a:endParaRPr lang="tr-TR" sz="28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814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8461717" cy="6858000"/>
          </a:xfrm>
        </p:spPr>
        <p:txBody>
          <a:bodyPr/>
          <a:lstStyle/>
          <a:p>
            <a:r>
              <a:rPr lang="tr-TR" sz="3200" dirty="0" smtClean="0">
                <a:solidFill>
                  <a:srgbClr val="FF0000"/>
                </a:solidFill>
              </a:rPr>
              <a:t>SICAKLIK VE BAĞIL NEM</a:t>
            </a:r>
          </a:p>
          <a:p>
            <a:r>
              <a:rPr lang="tr-TR" sz="2800" dirty="0" smtClean="0"/>
              <a:t>Nem  %45-55</a:t>
            </a:r>
          </a:p>
          <a:p>
            <a:r>
              <a:rPr lang="tr-TR" sz="2800" dirty="0" smtClean="0"/>
              <a:t>Isı 18-24</a:t>
            </a:r>
            <a:r>
              <a:rPr lang="tr-TR" sz="2800" baseline="30000" dirty="0" smtClean="0"/>
              <a:t>o</a:t>
            </a:r>
            <a:r>
              <a:rPr lang="tr-TR" sz="2800" dirty="0" smtClean="0"/>
              <a:t>C</a:t>
            </a:r>
            <a:endParaRPr lang="tr-TR" sz="2800" dirty="0"/>
          </a:p>
          <a:p>
            <a:endParaRPr lang="tr-TR" sz="2800" dirty="0" smtClean="0"/>
          </a:p>
          <a:p>
            <a:r>
              <a:rPr lang="tr-TR" sz="2800" dirty="0" err="1" smtClean="0"/>
              <a:t>Termoregülasyon-homesostasi</a:t>
            </a:r>
            <a:endParaRPr lang="tr-TR" sz="2800" dirty="0" smtClean="0"/>
          </a:p>
          <a:p>
            <a:r>
              <a:rPr lang="tr-TR" sz="2800" dirty="0" smtClean="0"/>
              <a:t>Diyet-su tüketimi</a:t>
            </a:r>
          </a:p>
          <a:p>
            <a:r>
              <a:rPr lang="tr-TR" sz="2800" dirty="0" smtClean="0"/>
              <a:t>Metabolizma hızı</a:t>
            </a:r>
          </a:p>
          <a:p>
            <a:r>
              <a:rPr lang="tr-TR" sz="2800" dirty="0" smtClean="0"/>
              <a:t>Amonyak etkinliği</a:t>
            </a:r>
          </a:p>
          <a:p>
            <a:r>
              <a:rPr lang="tr-TR" sz="2800" dirty="0" err="1" smtClean="0"/>
              <a:t>M.o</a:t>
            </a:r>
            <a:r>
              <a:rPr lang="tr-TR" sz="2800" dirty="0" smtClean="0"/>
              <a:t> etkinliği</a:t>
            </a:r>
          </a:p>
          <a:p>
            <a:r>
              <a:rPr lang="tr-TR" sz="2800" dirty="0" smtClean="0"/>
              <a:t>Solunum yolu </a:t>
            </a:r>
            <a:r>
              <a:rPr lang="tr-TR" sz="2800" dirty="0" err="1" smtClean="0"/>
              <a:t>hast</a:t>
            </a:r>
            <a:endParaRPr lang="tr-TR" sz="2800" dirty="0" smtClean="0"/>
          </a:p>
          <a:p>
            <a:r>
              <a:rPr lang="tr-TR" sz="2800" dirty="0" err="1" smtClean="0"/>
              <a:t>Laktasyon</a:t>
            </a:r>
            <a:r>
              <a:rPr lang="tr-TR" sz="2800" dirty="0" smtClean="0"/>
              <a:t> ve gebeliği etkiler</a:t>
            </a:r>
          </a:p>
          <a:p>
            <a:r>
              <a:rPr lang="tr-TR" sz="2800" dirty="0" smtClean="0"/>
              <a:t>Terleyememe-</a:t>
            </a:r>
            <a:r>
              <a:rPr lang="tr-TR" sz="2800" dirty="0" err="1" smtClean="0"/>
              <a:t>hiperventilasyon</a:t>
            </a:r>
            <a:endParaRPr lang="tr-TR" sz="2800" dirty="0" smtClean="0"/>
          </a:p>
          <a:p>
            <a:r>
              <a:rPr lang="tr-TR" sz="2800" dirty="0" smtClean="0"/>
              <a:t>Ring </a:t>
            </a:r>
            <a:r>
              <a:rPr lang="tr-TR" sz="2800" dirty="0" err="1" smtClean="0"/>
              <a:t>tail</a:t>
            </a:r>
            <a:r>
              <a:rPr lang="tr-TR" sz="2800" dirty="0" smtClean="0"/>
              <a:t> (nem %40’ın altında) (</a:t>
            </a:r>
            <a:r>
              <a:rPr lang="tr-TR" sz="2800" dirty="0" err="1" smtClean="0"/>
              <a:t>rat</a:t>
            </a:r>
            <a:r>
              <a:rPr lang="tr-TR" sz="2800" dirty="0" smtClean="0"/>
              <a:t>)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95887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" y="0"/>
            <a:ext cx="8493369" cy="6858000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FF0000"/>
                </a:solidFill>
              </a:rPr>
              <a:t>HAVALANDIRMA </a:t>
            </a:r>
          </a:p>
          <a:p>
            <a:endParaRPr lang="tr-TR" sz="3200" dirty="0" smtClean="0">
              <a:solidFill>
                <a:srgbClr val="FF0000"/>
              </a:solidFill>
            </a:endParaRPr>
          </a:p>
          <a:p>
            <a:r>
              <a:rPr lang="tr-TR" sz="2800" dirty="0" smtClean="0"/>
              <a:t>O</a:t>
            </a:r>
            <a:r>
              <a:rPr lang="tr-TR" sz="2800" baseline="-25000" dirty="0" smtClean="0"/>
              <a:t>2</a:t>
            </a:r>
            <a:r>
              <a:rPr lang="tr-TR" sz="2800" dirty="0" smtClean="0"/>
              <a:t>/CO</a:t>
            </a:r>
            <a:r>
              <a:rPr lang="tr-TR" sz="2800" baseline="-25000" dirty="0" smtClean="0"/>
              <a:t>2</a:t>
            </a:r>
            <a:r>
              <a:rPr lang="tr-TR" sz="2800" dirty="0" smtClean="0"/>
              <a:t> dengesi</a:t>
            </a:r>
          </a:p>
          <a:p>
            <a:r>
              <a:rPr lang="tr-TR" sz="2800" dirty="0" err="1" smtClean="0"/>
              <a:t>Toksik</a:t>
            </a:r>
            <a:r>
              <a:rPr lang="tr-TR" sz="2800" dirty="0" smtClean="0"/>
              <a:t> gaz </a:t>
            </a:r>
            <a:r>
              <a:rPr lang="tr-TR" sz="2800" dirty="0" err="1" smtClean="0"/>
              <a:t>eleminasyonu</a:t>
            </a:r>
            <a:endParaRPr lang="tr-TR" sz="2800" dirty="0" smtClean="0"/>
          </a:p>
          <a:p>
            <a:r>
              <a:rPr lang="tr-TR" sz="2800" dirty="0" smtClean="0"/>
              <a:t>Kokusuz temiz hava sağlama</a:t>
            </a:r>
          </a:p>
          <a:p>
            <a:r>
              <a:rPr lang="tr-TR" sz="2800" dirty="0" smtClean="0"/>
              <a:t>Isı-nem kontrolü</a:t>
            </a:r>
          </a:p>
          <a:p>
            <a:r>
              <a:rPr lang="tr-TR" sz="2800" dirty="0" smtClean="0"/>
              <a:t>Havalandırma çeşitleri kafesleri ilgilendirmektedir.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28984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4957" y="-1"/>
            <a:ext cx="8250702" cy="6710289"/>
          </a:xfrm>
        </p:spPr>
        <p:txBody>
          <a:bodyPr>
            <a:normAutofit/>
          </a:bodyPr>
          <a:lstStyle/>
          <a:p>
            <a:r>
              <a:rPr lang="tr-TR" b="1" dirty="0" smtClean="0"/>
              <a:t>2- Eğitimde ve Çalışanlarda Standardizasyon</a:t>
            </a:r>
            <a:endParaRPr lang="tr-TR" b="1" dirty="0"/>
          </a:p>
          <a:p>
            <a:endParaRPr lang="tr-TR" b="1" dirty="0" smtClean="0"/>
          </a:p>
          <a:p>
            <a:r>
              <a:rPr lang="tr-TR" b="1" dirty="0" smtClean="0"/>
              <a:t>Laboratuvar </a:t>
            </a:r>
            <a:r>
              <a:rPr lang="tr-TR" b="1" dirty="0"/>
              <a:t>Hayvanları Bilimi Eğitimi </a:t>
            </a:r>
            <a:r>
              <a:rPr lang="tr-TR" dirty="0"/>
              <a:t>Lisans ve lisansüstü programları hazırlanması </a:t>
            </a:r>
          </a:p>
          <a:p>
            <a:endParaRPr lang="tr-TR" dirty="0"/>
          </a:p>
          <a:p>
            <a:r>
              <a:rPr lang="tr-TR" b="1" dirty="0"/>
              <a:t>Eğitimli hayvan bakıcısı, </a:t>
            </a:r>
            <a:r>
              <a:rPr lang="tr-TR" dirty="0"/>
              <a:t>Ülkemizde bu alanda standart bir eğitim verilmemektedir. </a:t>
            </a:r>
          </a:p>
          <a:p>
            <a:endParaRPr lang="tr-TR" dirty="0"/>
          </a:p>
          <a:p>
            <a:r>
              <a:rPr lang="tr-TR" b="1" dirty="0"/>
              <a:t>Hayvan teknisyen ve yardımcıları, </a:t>
            </a:r>
            <a:r>
              <a:rPr lang="tr-TR" dirty="0"/>
              <a:t>Ülkemizde bu alanda standart bir eğitim verilmemektedir. </a:t>
            </a:r>
          </a:p>
          <a:p>
            <a:endParaRPr lang="tr-TR" dirty="0"/>
          </a:p>
          <a:p>
            <a:r>
              <a:rPr lang="tr-TR" b="1" dirty="0" smtClean="0"/>
              <a:t>Laboratuvar </a:t>
            </a:r>
            <a:r>
              <a:rPr lang="tr-TR" b="1" dirty="0"/>
              <a:t>Hayvan </a:t>
            </a:r>
            <a:r>
              <a:rPr lang="tr-TR" b="1" dirty="0" smtClean="0"/>
              <a:t>Hekimi, </a:t>
            </a:r>
            <a:r>
              <a:rPr lang="tr-TR" dirty="0"/>
              <a:t>Ülkemizde bu alanda eğitim verilmemektedir. </a:t>
            </a:r>
          </a:p>
          <a:p>
            <a:endParaRPr lang="tr-TR" dirty="0"/>
          </a:p>
          <a:p>
            <a:r>
              <a:rPr lang="tr-TR" b="1" dirty="0"/>
              <a:t>Araştırmacı eğitimi </a:t>
            </a:r>
            <a:r>
              <a:rPr lang="tr-TR" dirty="0"/>
              <a:t>80 saatlik kurslar </a:t>
            </a:r>
            <a:endParaRPr lang="tr-TR" dirty="0" smtClean="0"/>
          </a:p>
          <a:p>
            <a:endParaRPr lang="tr-TR" dirty="0"/>
          </a:p>
          <a:p>
            <a:r>
              <a:rPr lang="tr-TR" b="1" dirty="0"/>
              <a:t>Etik kurullarda </a:t>
            </a:r>
            <a:r>
              <a:rPr lang="tr-TR" b="1" dirty="0" smtClean="0"/>
              <a:t> </a:t>
            </a:r>
            <a:r>
              <a:rPr lang="tr-TR" dirty="0" smtClean="0"/>
              <a:t>3R</a:t>
            </a:r>
            <a:r>
              <a:rPr lang="tr-TR" dirty="0"/>
              <a:t>+ R </a:t>
            </a:r>
            <a:r>
              <a:rPr lang="tr-TR" dirty="0" smtClean="0"/>
              <a:t>kuralı,  üyelik</a:t>
            </a:r>
            <a:r>
              <a:rPr lang="tr-TR" dirty="0"/>
              <a:t>, işleyiş, </a:t>
            </a:r>
            <a:r>
              <a:rPr lang="tr-TR" dirty="0" smtClean="0"/>
              <a:t>kararlarda 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607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6060" y="98474"/>
            <a:ext cx="8219049" cy="6597748"/>
          </a:xfrm>
        </p:spPr>
        <p:txBody>
          <a:bodyPr>
            <a:normAutofit/>
          </a:bodyPr>
          <a:lstStyle/>
          <a:p>
            <a:r>
              <a:rPr lang="tr-TR" dirty="0" smtClean="0"/>
              <a:t>•</a:t>
            </a:r>
            <a:r>
              <a:rPr lang="tr-TR" sz="2400" b="1" dirty="0" smtClean="0"/>
              <a:t>Standardizasyonda Hayvanların </a:t>
            </a:r>
            <a:r>
              <a:rPr lang="tr-TR" sz="2400" b="1" dirty="0"/>
              <a:t>temel ihtiyaçları mutlaka </a:t>
            </a:r>
            <a:r>
              <a:rPr lang="tr-TR" sz="2400" b="1" dirty="0" smtClean="0"/>
              <a:t>karşılanmalıdır.</a:t>
            </a:r>
            <a:endParaRPr lang="tr-TR" sz="2400" b="1" dirty="0"/>
          </a:p>
          <a:p>
            <a:endParaRPr lang="tr-TR" dirty="0"/>
          </a:p>
          <a:p>
            <a:r>
              <a:rPr lang="tr-TR" dirty="0"/>
              <a:t>Dinlenmeye </a:t>
            </a:r>
          </a:p>
          <a:p>
            <a:r>
              <a:rPr lang="tr-TR" dirty="0" smtClean="0"/>
              <a:t> Araştırma </a:t>
            </a:r>
            <a:endParaRPr lang="tr-TR" dirty="0"/>
          </a:p>
          <a:p>
            <a:r>
              <a:rPr lang="tr-TR" dirty="0" smtClean="0"/>
              <a:t>Kendine </a:t>
            </a:r>
            <a:r>
              <a:rPr lang="tr-TR" dirty="0"/>
              <a:t>bakmaya </a:t>
            </a:r>
            <a:endParaRPr lang="tr-TR" dirty="0" smtClean="0"/>
          </a:p>
          <a:p>
            <a:r>
              <a:rPr lang="tr-TR" dirty="0" smtClean="0"/>
              <a:t>Yem </a:t>
            </a:r>
            <a:r>
              <a:rPr lang="tr-TR" dirty="0"/>
              <a:t>ve yiyecek peşinde koşmaya </a:t>
            </a:r>
          </a:p>
          <a:p>
            <a:r>
              <a:rPr lang="tr-TR" dirty="0" smtClean="0"/>
              <a:t>Yemek </a:t>
            </a:r>
            <a:r>
              <a:rPr lang="tr-TR" dirty="0"/>
              <a:t>ve </a:t>
            </a:r>
            <a:r>
              <a:rPr lang="tr-TR" dirty="0" smtClean="0"/>
              <a:t>içmeye</a:t>
            </a:r>
            <a:endParaRPr lang="tr-TR" dirty="0"/>
          </a:p>
          <a:p>
            <a:r>
              <a:rPr lang="tr-TR" dirty="0" smtClean="0"/>
              <a:t>Yuva </a:t>
            </a:r>
            <a:r>
              <a:rPr lang="tr-TR" dirty="0"/>
              <a:t>kurmaya </a:t>
            </a:r>
          </a:p>
          <a:p>
            <a:r>
              <a:rPr lang="tr-TR" dirty="0" smtClean="0"/>
              <a:t>Kazmaya</a:t>
            </a:r>
            <a:endParaRPr lang="tr-TR" dirty="0"/>
          </a:p>
          <a:p>
            <a:r>
              <a:rPr lang="tr-TR" dirty="0" err="1" smtClean="0"/>
              <a:t>Ürinasyon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err="1"/>
              <a:t>defekasyon</a:t>
            </a:r>
            <a:r>
              <a:rPr lang="tr-TR" dirty="0"/>
              <a:t> </a:t>
            </a:r>
          </a:p>
          <a:p>
            <a:r>
              <a:rPr lang="tr-TR" dirty="0" smtClean="0"/>
              <a:t>Sosyal </a:t>
            </a:r>
            <a:r>
              <a:rPr lang="tr-TR" dirty="0"/>
              <a:t>davranmaya </a:t>
            </a:r>
            <a:endParaRPr lang="tr-TR" dirty="0" smtClean="0"/>
          </a:p>
          <a:p>
            <a:r>
              <a:rPr lang="tr-TR" dirty="0" smtClean="0"/>
              <a:t>Çevresel </a:t>
            </a:r>
            <a:r>
              <a:rPr lang="tr-TR" dirty="0"/>
              <a:t>uyarılara göre hareket etmeye</a:t>
            </a:r>
          </a:p>
        </p:txBody>
      </p:sp>
    </p:spTree>
    <p:extLst>
      <p:ext uri="{BB962C8B-B14F-4D97-AF65-F5344CB8AC3E}">
        <p14:creationId xmlns:p14="http://schemas.microsoft.com/office/powerpoint/2010/main" val="425647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7711" y="196948"/>
            <a:ext cx="8229600" cy="6555544"/>
          </a:xfrm>
        </p:spPr>
        <p:txBody>
          <a:bodyPr/>
          <a:lstStyle/>
          <a:p>
            <a:r>
              <a:rPr lang="tr-TR" b="1" dirty="0"/>
              <a:t>Deney Hayvanı Protokollerinde Deney içi Standartların Belirlenmesi</a:t>
            </a:r>
            <a:r>
              <a:rPr lang="tr-TR" b="1" dirty="0" smtClean="0"/>
              <a:t>:</a:t>
            </a:r>
          </a:p>
          <a:p>
            <a:r>
              <a:rPr lang="tr-TR" dirty="0" smtClean="0"/>
              <a:t>- </a:t>
            </a:r>
            <a:r>
              <a:rPr lang="tr-TR" dirty="0"/>
              <a:t>Deney hayvanına verilen rahatsızlığın </a:t>
            </a:r>
            <a:r>
              <a:rPr lang="tr-TR" dirty="0" smtClean="0"/>
              <a:t>sınıflandırılması</a:t>
            </a:r>
          </a:p>
          <a:p>
            <a:r>
              <a:rPr lang="tr-TR" dirty="0" smtClean="0"/>
              <a:t>- </a:t>
            </a:r>
            <a:r>
              <a:rPr lang="tr-TR" dirty="0"/>
              <a:t>İnsani son nokta belirlenmesi,</a:t>
            </a:r>
          </a:p>
          <a:p>
            <a:r>
              <a:rPr lang="tr-TR" dirty="0" smtClean="0"/>
              <a:t> - </a:t>
            </a:r>
            <a:r>
              <a:rPr lang="tr-TR" dirty="0"/>
              <a:t>Deney sonlandırma zamanı </a:t>
            </a:r>
          </a:p>
        </p:txBody>
      </p:sp>
    </p:spTree>
    <p:extLst>
      <p:ext uri="{BB962C8B-B14F-4D97-AF65-F5344CB8AC3E}">
        <p14:creationId xmlns:p14="http://schemas.microsoft.com/office/powerpoint/2010/main" val="253646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7712" y="1417638"/>
            <a:ext cx="8240150" cy="5250448"/>
          </a:xfrm>
        </p:spPr>
        <p:txBody>
          <a:bodyPr/>
          <a:lstStyle/>
          <a:p>
            <a:r>
              <a:rPr lang="tr-TR" b="1" dirty="0"/>
              <a:t>Deneysel Hayvan Çalışmaların Temel Özelliği</a:t>
            </a:r>
            <a:r>
              <a:rPr lang="tr-TR" dirty="0"/>
              <a:t>: </a:t>
            </a:r>
          </a:p>
          <a:p>
            <a:r>
              <a:rPr lang="tr-TR" dirty="0" smtClean="0"/>
              <a:t>Zaman </a:t>
            </a:r>
            <a:r>
              <a:rPr lang="tr-TR" dirty="0"/>
              <a:t>ve mekandan bağımsız </a:t>
            </a:r>
            <a:r>
              <a:rPr lang="tr-TR" dirty="0" smtClean="0"/>
              <a:t>tekrar edilebilme </a:t>
            </a:r>
          </a:p>
          <a:p>
            <a:endParaRPr lang="tr-TR" b="1" dirty="0" smtClean="0"/>
          </a:p>
          <a:p>
            <a:r>
              <a:rPr lang="tr-TR" b="1" dirty="0" smtClean="0"/>
              <a:t>Tekrar edilebilirlik ve Güvenirlik</a:t>
            </a:r>
            <a:r>
              <a:rPr lang="tr-TR" dirty="0"/>
              <a:t>: </a:t>
            </a:r>
            <a:r>
              <a:rPr lang="tr-TR" b="1" dirty="0" smtClean="0"/>
              <a:t> </a:t>
            </a:r>
            <a:r>
              <a:rPr lang="tr-TR" dirty="0" smtClean="0"/>
              <a:t> Aynı </a:t>
            </a:r>
            <a:r>
              <a:rPr lang="tr-TR" dirty="0"/>
              <a:t>şartlarda </a:t>
            </a:r>
            <a:r>
              <a:rPr lang="tr-TR" dirty="0" smtClean="0"/>
              <a:t>tekrar ve benzer sonuç. </a:t>
            </a:r>
            <a:endParaRPr lang="tr-TR" dirty="0"/>
          </a:p>
          <a:p>
            <a:endParaRPr lang="tr-TR" b="1" dirty="0" smtClean="0"/>
          </a:p>
          <a:p>
            <a:pPr marL="114300" indent="0">
              <a:buNone/>
            </a:pPr>
            <a:endParaRPr lang="tr-TR" b="1" dirty="0"/>
          </a:p>
          <a:p>
            <a:pPr marL="114300" indent="0">
              <a:buNone/>
            </a:pPr>
            <a:r>
              <a:rPr lang="tr-TR" b="1" dirty="0" smtClean="0"/>
              <a:t> </a:t>
            </a:r>
            <a:r>
              <a:rPr lang="tr-TR" dirty="0" smtClean="0"/>
              <a:t>İncelenen </a:t>
            </a:r>
            <a:r>
              <a:rPr lang="tr-TR" dirty="0"/>
              <a:t>faktör dışında tüm değişkenlerin sabit olmalıdır</a:t>
            </a:r>
            <a:r>
              <a:rPr lang="tr-TR" dirty="0" smtClean="0"/>
              <a:t>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5438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Standardizasyon neleri sağlar?</a:t>
            </a:r>
            <a:br>
              <a:rPr lang="tr-TR" dirty="0">
                <a:solidFill>
                  <a:srgbClr val="FF0000"/>
                </a:solidFill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tr-TR" sz="4000" dirty="0" smtClean="0"/>
              <a:t>Çalışmanın </a:t>
            </a:r>
            <a:r>
              <a:rPr lang="tr-TR" sz="4000" dirty="0"/>
              <a:t>tekrar edilebilirliğini, </a:t>
            </a:r>
          </a:p>
          <a:p>
            <a:pPr algn="r"/>
            <a:r>
              <a:rPr lang="tr-TR" sz="4000" dirty="0" smtClean="0"/>
              <a:t>Sonuçların </a:t>
            </a:r>
            <a:r>
              <a:rPr lang="tr-TR" sz="4000" dirty="0" err="1"/>
              <a:t>karşılaştırılabilirliği</a:t>
            </a:r>
            <a:r>
              <a:rPr lang="tr-TR" sz="4000" dirty="0"/>
              <a:t> </a:t>
            </a:r>
          </a:p>
          <a:p>
            <a:pPr algn="r"/>
            <a:r>
              <a:rPr lang="tr-TR" sz="4000" dirty="0"/>
              <a:t>Daha doğru </a:t>
            </a:r>
            <a:r>
              <a:rPr lang="tr-TR" sz="4000" dirty="0" smtClean="0"/>
              <a:t>ve güvenilir sonuç.</a:t>
            </a:r>
            <a:endParaRPr lang="tr-TR" sz="4000" dirty="0"/>
          </a:p>
          <a:p>
            <a:pPr algn="r"/>
            <a:r>
              <a:rPr lang="tr-TR" sz="4000" dirty="0"/>
              <a:t>Daha az hayvan </a:t>
            </a:r>
            <a:r>
              <a:rPr lang="tr-TR" sz="4000" dirty="0" smtClean="0"/>
              <a:t>kullanımı, </a:t>
            </a:r>
            <a:endParaRPr lang="tr-TR" sz="4000" dirty="0"/>
          </a:p>
          <a:p>
            <a:pPr algn="r"/>
            <a:r>
              <a:rPr lang="tr-TR" sz="4000" dirty="0" smtClean="0"/>
              <a:t>Ekonomi ve zaman kazanımı, </a:t>
            </a:r>
            <a:endParaRPr lang="tr-TR" sz="4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6691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3856" y="112542"/>
            <a:ext cx="8314006" cy="658368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Hayvan Denemelerinde Varyasyon Kaynakları; </a:t>
            </a:r>
            <a:endParaRPr lang="tr-TR" b="1" dirty="0" smtClean="0">
              <a:solidFill>
                <a:srgbClr val="FF0000"/>
              </a:solidFill>
            </a:endParaRPr>
          </a:p>
          <a:p>
            <a:endParaRPr lang="tr-TR" b="1" dirty="0">
              <a:solidFill>
                <a:srgbClr val="FF0000"/>
              </a:solidFill>
            </a:endParaRPr>
          </a:p>
          <a:p>
            <a:endParaRPr lang="tr-TR" dirty="0">
              <a:solidFill>
                <a:srgbClr val="FF0000"/>
              </a:solidFill>
            </a:endParaRPr>
          </a:p>
          <a:p>
            <a:pPr algn="r"/>
            <a:r>
              <a:rPr lang="tr-TR" b="1" dirty="0" smtClean="0"/>
              <a:t>  Hayvan </a:t>
            </a:r>
            <a:r>
              <a:rPr lang="tr-TR" b="1" dirty="0"/>
              <a:t>kaynaklı varyasyonlar; </a:t>
            </a:r>
            <a:endParaRPr lang="tr-TR" dirty="0"/>
          </a:p>
          <a:p>
            <a:pPr algn="r"/>
            <a:endParaRPr lang="tr-TR" dirty="0"/>
          </a:p>
          <a:p>
            <a:pPr algn="r"/>
            <a:r>
              <a:rPr lang="tr-TR" dirty="0"/>
              <a:t>•</a:t>
            </a:r>
            <a:r>
              <a:rPr lang="tr-TR" b="1" dirty="0"/>
              <a:t>Çalışmanın yapıldığı </a:t>
            </a:r>
            <a:r>
              <a:rPr lang="tr-TR" b="1" dirty="0" smtClean="0"/>
              <a:t>çevre </a:t>
            </a:r>
            <a:r>
              <a:rPr lang="tr-TR" b="1" dirty="0"/>
              <a:t>kaynaklı varyasyonlar ; </a:t>
            </a:r>
            <a:endParaRPr lang="tr-TR" dirty="0"/>
          </a:p>
          <a:p>
            <a:pPr algn="r"/>
            <a:endParaRPr lang="tr-TR" dirty="0"/>
          </a:p>
          <a:p>
            <a:pPr algn="r"/>
            <a:r>
              <a:rPr lang="tr-TR" dirty="0"/>
              <a:t>•</a:t>
            </a:r>
            <a:r>
              <a:rPr lang="tr-TR" b="1" dirty="0"/>
              <a:t>Deneysel işlemlerden kaynaklı varyasyonlar ;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2226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6059" y="126609"/>
            <a:ext cx="8229600" cy="6597748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STANDARDİZASYONU ETKİLEYEN FAKTÖRLER (çalışma sonucunu etkileyen faktörler)</a:t>
            </a:r>
          </a:p>
          <a:p>
            <a:r>
              <a:rPr lang="tr-TR" dirty="0" smtClean="0"/>
              <a:t>Yasal düzenlemeler</a:t>
            </a:r>
          </a:p>
          <a:p>
            <a:r>
              <a:rPr lang="tr-TR" dirty="0" smtClean="0"/>
              <a:t>Etik kurul</a:t>
            </a:r>
          </a:p>
          <a:p>
            <a:r>
              <a:rPr lang="tr-TR" dirty="0" smtClean="0"/>
              <a:t>Deneysel prosedür</a:t>
            </a:r>
          </a:p>
          <a:p>
            <a:r>
              <a:rPr lang="tr-TR" dirty="0" smtClean="0"/>
              <a:t>Personel davranışları</a:t>
            </a:r>
          </a:p>
          <a:p>
            <a:r>
              <a:rPr lang="tr-TR" dirty="0" smtClean="0"/>
              <a:t>Yetiştirme teknikleri</a:t>
            </a:r>
          </a:p>
          <a:p>
            <a:r>
              <a:rPr lang="tr-TR" dirty="0" smtClean="0"/>
              <a:t>Nakil </a:t>
            </a:r>
          </a:p>
          <a:p>
            <a:r>
              <a:rPr lang="tr-TR" dirty="0" smtClean="0"/>
              <a:t>Altlık, hava, ışık, ısı, su kalitesi</a:t>
            </a:r>
          </a:p>
          <a:p>
            <a:r>
              <a:rPr lang="tr-TR" dirty="0" smtClean="0"/>
              <a:t>Nem </a:t>
            </a:r>
          </a:p>
          <a:p>
            <a:r>
              <a:rPr lang="tr-TR" dirty="0" smtClean="0"/>
              <a:t>Mikrobiyolojik flora </a:t>
            </a:r>
          </a:p>
          <a:p>
            <a:r>
              <a:rPr lang="tr-TR" dirty="0" smtClean="0"/>
              <a:t>Beslenme faktörleri</a:t>
            </a:r>
          </a:p>
          <a:p>
            <a:r>
              <a:rPr lang="tr-TR" dirty="0" smtClean="0"/>
              <a:t>Hastalık </a:t>
            </a:r>
          </a:p>
          <a:p>
            <a:r>
              <a:rPr lang="tr-TR" dirty="0" err="1" smtClean="0"/>
              <a:t>Metabolik</a:t>
            </a:r>
            <a:r>
              <a:rPr lang="tr-TR" dirty="0" smtClean="0"/>
              <a:t> durum</a:t>
            </a:r>
          </a:p>
          <a:p>
            <a:r>
              <a:rPr lang="tr-TR" dirty="0" smtClean="0"/>
              <a:t>Genetik faktörler</a:t>
            </a:r>
          </a:p>
          <a:p>
            <a:r>
              <a:rPr lang="tr-TR" dirty="0" smtClean="0"/>
              <a:t>Biyolojik </a:t>
            </a:r>
            <a:r>
              <a:rPr lang="tr-TR" dirty="0" err="1" smtClean="0"/>
              <a:t>ritm</a:t>
            </a:r>
            <a:r>
              <a:rPr lang="tr-TR" dirty="0" smtClean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0746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162097"/>
            <a:ext cx="7620000" cy="569424"/>
          </a:xfrm>
        </p:spPr>
        <p:txBody>
          <a:bodyPr/>
          <a:lstStyle/>
          <a:p>
            <a:r>
              <a:rPr lang="tr-TR" dirty="0" smtClean="0"/>
              <a:t>Nerelerde standardizasyon?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8263" y="731521"/>
            <a:ext cx="8155745" cy="5978768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b="1" dirty="0" smtClean="0"/>
              <a:t>1-Binada</a:t>
            </a:r>
          </a:p>
          <a:p>
            <a:endParaRPr lang="tr-TR" dirty="0" smtClean="0"/>
          </a:p>
          <a:p>
            <a:r>
              <a:rPr lang="tr-TR" dirty="0" smtClean="0"/>
              <a:t>2-</a:t>
            </a:r>
            <a:r>
              <a:rPr lang="tr-TR" b="1" dirty="0" smtClean="0"/>
              <a:t>Eğitimde ve Çalışanlarda</a:t>
            </a:r>
            <a:endParaRPr lang="tr-TR" b="1" dirty="0"/>
          </a:p>
          <a:p>
            <a:endParaRPr lang="tr-TR" b="1" dirty="0" smtClean="0"/>
          </a:p>
          <a:p>
            <a:r>
              <a:rPr lang="tr-TR" dirty="0" smtClean="0"/>
              <a:t>3-</a:t>
            </a:r>
            <a:r>
              <a:rPr lang="tr-TR" b="1" dirty="0" smtClean="0"/>
              <a:t>Hayvanlarda </a:t>
            </a:r>
          </a:p>
          <a:p>
            <a:r>
              <a:rPr lang="tr-TR" b="1" dirty="0" smtClean="0"/>
              <a:t>-genetik </a:t>
            </a:r>
            <a:r>
              <a:rPr lang="tr-TR" b="1" dirty="0"/>
              <a:t>ve </a:t>
            </a:r>
            <a:r>
              <a:rPr lang="tr-TR" b="1" dirty="0" err="1"/>
              <a:t>mikrobiyal</a:t>
            </a:r>
            <a:r>
              <a:rPr lang="tr-TR" b="1" dirty="0"/>
              <a:t> </a:t>
            </a:r>
            <a:endParaRPr lang="tr-TR" b="1" dirty="0" smtClean="0"/>
          </a:p>
          <a:p>
            <a:r>
              <a:rPr lang="tr-TR" b="1" dirty="0" smtClean="0"/>
              <a:t>-üretim, barındırma, besleme </a:t>
            </a:r>
            <a:r>
              <a:rPr lang="tr-TR" b="1" dirty="0"/>
              <a:t>ve </a:t>
            </a:r>
            <a:r>
              <a:rPr lang="tr-TR" b="1" dirty="0" smtClean="0"/>
              <a:t>refah</a:t>
            </a:r>
            <a:endParaRPr lang="tr-TR" dirty="0"/>
          </a:p>
          <a:p>
            <a:r>
              <a:rPr lang="tr-TR" b="1" dirty="0" smtClean="0"/>
              <a:t>-seçilen </a:t>
            </a:r>
            <a:r>
              <a:rPr lang="tr-TR" b="1" dirty="0"/>
              <a:t>hayvanlara deneysel protokol ve </a:t>
            </a:r>
            <a:r>
              <a:rPr lang="tr-TR" b="1" dirty="0" smtClean="0"/>
              <a:t>gruplandırma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94857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6610" y="168814"/>
            <a:ext cx="8292905" cy="6555545"/>
          </a:xfrm>
        </p:spPr>
        <p:txBody>
          <a:bodyPr/>
          <a:lstStyle/>
          <a:p>
            <a:r>
              <a:rPr lang="tr-TR" sz="2400" b="1" i="1" dirty="0" smtClean="0">
                <a:solidFill>
                  <a:srgbClr val="FF0000"/>
                </a:solidFill>
              </a:rPr>
              <a:t>1- Bina standardizasyonu</a:t>
            </a:r>
            <a:endParaRPr lang="tr-TR" sz="2400" dirty="0">
              <a:solidFill>
                <a:srgbClr val="FF0000"/>
              </a:solidFill>
            </a:endParaRPr>
          </a:p>
          <a:p>
            <a:pPr lvl="1"/>
            <a:r>
              <a:rPr lang="tr-TR" sz="2400" dirty="0" smtClean="0"/>
              <a:t>Yer </a:t>
            </a:r>
            <a:r>
              <a:rPr lang="tr-TR" sz="2400" dirty="0"/>
              <a:t>Seçimi, </a:t>
            </a:r>
          </a:p>
          <a:p>
            <a:pPr lvl="1"/>
            <a:r>
              <a:rPr lang="tr-TR" sz="2400" dirty="0"/>
              <a:t>Mimari plan, </a:t>
            </a:r>
          </a:p>
          <a:p>
            <a:pPr lvl="1"/>
            <a:r>
              <a:rPr lang="tr-TR" sz="2400" dirty="0"/>
              <a:t>Koridor yapısı, </a:t>
            </a:r>
          </a:p>
          <a:p>
            <a:pPr lvl="1"/>
            <a:r>
              <a:rPr lang="tr-TR" sz="2400" dirty="0"/>
              <a:t>Pencere ve kapı </a:t>
            </a:r>
          </a:p>
          <a:p>
            <a:pPr lvl="1"/>
            <a:r>
              <a:rPr lang="tr-TR" sz="2400" dirty="0" err="1"/>
              <a:t>Isı,ışık,nem,gürültü</a:t>
            </a:r>
            <a:r>
              <a:rPr lang="tr-TR" sz="2400" dirty="0"/>
              <a:t> </a:t>
            </a:r>
          </a:p>
          <a:p>
            <a:pPr lvl="1"/>
            <a:r>
              <a:rPr lang="tr-TR" sz="2400" dirty="0"/>
              <a:t>Kafes , suluk ve </a:t>
            </a:r>
            <a:r>
              <a:rPr lang="tr-TR" sz="2400" dirty="0" smtClean="0"/>
              <a:t>ekipman </a:t>
            </a:r>
            <a:endParaRPr lang="tr-TR" sz="2400" dirty="0"/>
          </a:p>
          <a:p>
            <a:pPr lvl="1"/>
            <a:r>
              <a:rPr lang="tr-TR" sz="2400" dirty="0"/>
              <a:t>Havalandırma, dezenfeksiyon </a:t>
            </a:r>
          </a:p>
          <a:p>
            <a:pPr lvl="1"/>
            <a:r>
              <a:rPr lang="tr-TR" sz="2400" dirty="0"/>
              <a:t>Çevre, Güvenlik; Doğal afetler karşı önlem, </a:t>
            </a:r>
          </a:p>
          <a:p>
            <a:pPr lvl="1"/>
            <a:r>
              <a:rPr lang="tr-TR" sz="2400" dirty="0"/>
              <a:t>Bina </a:t>
            </a:r>
            <a:r>
              <a:rPr lang="tr-TR" sz="2400" dirty="0" smtClean="0"/>
              <a:t>trafiği </a:t>
            </a:r>
            <a:endParaRPr lang="tr-TR" sz="2400" dirty="0"/>
          </a:p>
          <a:p>
            <a:pPr lvl="1"/>
            <a:r>
              <a:rPr lang="tr-TR" sz="2400" dirty="0"/>
              <a:t>Binanın </a:t>
            </a:r>
            <a:r>
              <a:rPr lang="tr-TR" sz="2400" dirty="0" smtClean="0"/>
              <a:t>mikrobiyolojik </a:t>
            </a:r>
            <a:r>
              <a:rPr lang="tr-TR" sz="2400" dirty="0" err="1" smtClean="0"/>
              <a:t>standarta</a:t>
            </a:r>
            <a:r>
              <a:rPr lang="tr-TR" sz="2400" dirty="0" smtClean="0"/>
              <a:t> uygunluğu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1532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4957" y="154748"/>
            <a:ext cx="8261252" cy="6527409"/>
          </a:xfrm>
        </p:spPr>
        <p:txBody>
          <a:bodyPr/>
          <a:lstStyle/>
          <a:p>
            <a:r>
              <a:rPr lang="tr-TR" b="1" dirty="0"/>
              <a:t>Havalandırma, ısı, nem, gürültü, ışıklandırma </a:t>
            </a:r>
            <a:endParaRPr lang="tr-TR" dirty="0"/>
          </a:p>
          <a:p>
            <a:endParaRPr lang="tr-TR" b="1" dirty="0" smtClean="0"/>
          </a:p>
          <a:p>
            <a:r>
              <a:rPr lang="tr-TR" b="1" dirty="0" smtClean="0"/>
              <a:t>Havalandırma</a:t>
            </a:r>
            <a:r>
              <a:rPr lang="tr-TR" b="1" dirty="0"/>
              <a:t>: </a:t>
            </a:r>
            <a:r>
              <a:rPr lang="tr-TR" b="1" dirty="0" smtClean="0"/>
              <a:t>O</a:t>
            </a:r>
            <a:r>
              <a:rPr lang="tr-TR" b="1" baseline="-25000" dirty="0" smtClean="0"/>
              <a:t>2</a:t>
            </a:r>
            <a:r>
              <a:rPr lang="tr-TR" b="1" dirty="0" smtClean="0"/>
              <a:t>, CO</a:t>
            </a:r>
            <a:r>
              <a:rPr lang="tr-TR" b="1" baseline="-25000" dirty="0" smtClean="0"/>
              <a:t>2</a:t>
            </a:r>
            <a:r>
              <a:rPr lang="tr-TR" b="1" dirty="0" smtClean="0"/>
              <a:t>, CH</a:t>
            </a:r>
            <a:r>
              <a:rPr lang="tr-TR" b="1" baseline="-25000" dirty="0" smtClean="0"/>
              <a:t>4</a:t>
            </a:r>
            <a:r>
              <a:rPr lang="tr-TR" b="1" dirty="0" smtClean="0"/>
              <a:t>, NH</a:t>
            </a:r>
            <a:r>
              <a:rPr lang="tr-TR" b="1" baseline="-25000" dirty="0" smtClean="0"/>
              <a:t>3</a:t>
            </a:r>
            <a:r>
              <a:rPr lang="tr-TR" b="1" dirty="0" smtClean="0"/>
              <a:t>  </a:t>
            </a:r>
            <a:r>
              <a:rPr lang="tr-TR" dirty="0" smtClean="0"/>
              <a:t>Havalandırma 10-20 </a:t>
            </a:r>
            <a:r>
              <a:rPr lang="tr-TR" dirty="0"/>
              <a:t>devir/ </a:t>
            </a:r>
            <a:r>
              <a:rPr lang="tr-TR" dirty="0" smtClean="0"/>
              <a:t>saat</a:t>
            </a:r>
          </a:p>
          <a:p>
            <a:endParaRPr lang="tr-TR" b="1" dirty="0" smtClean="0"/>
          </a:p>
          <a:p>
            <a:r>
              <a:rPr lang="pt-BR" b="1" dirty="0" smtClean="0"/>
              <a:t>Oda </a:t>
            </a:r>
            <a:r>
              <a:rPr lang="pt-BR" b="1" dirty="0"/>
              <a:t>ısısı: </a:t>
            </a:r>
            <a:r>
              <a:rPr lang="pt-BR" dirty="0"/>
              <a:t>Ortalama </a:t>
            </a:r>
            <a:r>
              <a:rPr lang="tr-TR" dirty="0" smtClean="0"/>
              <a:t>18-26</a:t>
            </a:r>
            <a:r>
              <a:rPr lang="pt-BR" dirty="0" smtClean="0"/>
              <a:t>°</a:t>
            </a:r>
            <a:r>
              <a:rPr lang="tr-TR" dirty="0" smtClean="0"/>
              <a:t>C</a:t>
            </a:r>
            <a:endParaRPr lang="pt-BR" dirty="0"/>
          </a:p>
          <a:p>
            <a:endParaRPr lang="tr-TR" b="1" dirty="0" smtClean="0"/>
          </a:p>
          <a:p>
            <a:r>
              <a:rPr lang="tr-TR" b="1" dirty="0" smtClean="0"/>
              <a:t>Nem </a:t>
            </a:r>
            <a:r>
              <a:rPr lang="tr-TR" b="1" dirty="0"/>
              <a:t>:</a:t>
            </a:r>
            <a:r>
              <a:rPr lang="tr-TR" dirty="0"/>
              <a:t> kısmi nem % </a:t>
            </a:r>
            <a:r>
              <a:rPr lang="tr-TR" dirty="0" smtClean="0"/>
              <a:t>45-60 </a:t>
            </a:r>
            <a:r>
              <a:rPr lang="tr-TR" dirty="0"/>
              <a:t>, </a:t>
            </a:r>
          </a:p>
          <a:p>
            <a:endParaRPr lang="tr-TR" b="1" dirty="0" smtClean="0"/>
          </a:p>
          <a:p>
            <a:r>
              <a:rPr lang="tr-TR" b="1" dirty="0" smtClean="0"/>
              <a:t>Gürültü</a:t>
            </a:r>
            <a:r>
              <a:rPr lang="tr-TR" b="1" dirty="0"/>
              <a:t>:</a:t>
            </a:r>
            <a:r>
              <a:rPr lang="tr-TR" dirty="0"/>
              <a:t> </a:t>
            </a:r>
            <a:r>
              <a:rPr lang="tr-TR" dirty="0" smtClean="0"/>
              <a:t>50-85 desibel </a:t>
            </a:r>
            <a:endParaRPr lang="tr-TR" dirty="0"/>
          </a:p>
          <a:p>
            <a:endParaRPr lang="tr-TR" b="1" dirty="0" smtClean="0"/>
          </a:p>
          <a:p>
            <a:r>
              <a:rPr lang="tr-TR" b="1" dirty="0" smtClean="0"/>
              <a:t>Işıklandırma</a:t>
            </a:r>
            <a:r>
              <a:rPr lang="tr-TR" b="1" dirty="0"/>
              <a:t>( </a:t>
            </a:r>
            <a:r>
              <a:rPr lang="tr-TR" b="1" dirty="0" err="1"/>
              <a:t>fotoperiyodi</a:t>
            </a:r>
            <a:r>
              <a:rPr lang="tr-TR" b="1" dirty="0"/>
              <a:t>) </a:t>
            </a:r>
            <a:r>
              <a:rPr lang="tr-TR" dirty="0"/>
              <a:t>: </a:t>
            </a:r>
            <a:r>
              <a:rPr lang="tr-TR" dirty="0" smtClean="0"/>
              <a:t>12</a:t>
            </a:r>
            <a:r>
              <a:rPr lang="tr-TR" dirty="0"/>
              <a:t>/ 12 Gece, </a:t>
            </a:r>
            <a:r>
              <a:rPr lang="tr-TR" dirty="0" smtClean="0"/>
              <a:t>gündüz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593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119894"/>
            <a:ext cx="7620000" cy="541288"/>
          </a:xfrm>
        </p:spPr>
        <p:txBody>
          <a:bodyPr/>
          <a:lstStyle/>
          <a:p>
            <a:pPr algn="ctr"/>
            <a:r>
              <a:rPr lang="tr-TR" sz="3600" dirty="0" smtClean="0">
                <a:solidFill>
                  <a:srgbClr val="FF0000"/>
                </a:solidFill>
              </a:rPr>
              <a:t>Laboratuvar Hayvanı Üretim ve Araştırma Merkezleri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3856" y="1417638"/>
            <a:ext cx="8335108" cy="5440362"/>
          </a:xfrm>
        </p:spPr>
        <p:txBody>
          <a:bodyPr/>
          <a:lstStyle/>
          <a:p>
            <a:pPr marL="11430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                http</a:t>
            </a:r>
            <a:r>
              <a:rPr lang="tr-TR" b="1" dirty="0">
                <a:solidFill>
                  <a:srgbClr val="FF0000"/>
                </a:solidFill>
              </a:rPr>
              <a:t>://www.jcam.com.tr/files/KATD-437.pdf</a:t>
            </a:r>
            <a:endParaRPr lang="tr-TR" b="1" dirty="0" smtClean="0">
              <a:solidFill>
                <a:srgbClr val="FF0000"/>
              </a:solidFill>
            </a:endParaRPr>
          </a:p>
          <a:p>
            <a:pPr marL="114300" indent="0">
              <a:buNone/>
            </a:pPr>
            <a:endParaRPr lang="tr-TR" b="1" dirty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               </a:t>
            </a:r>
            <a:r>
              <a:rPr lang="tr-TR" b="1" dirty="0" err="1" smtClean="0">
                <a:solidFill>
                  <a:srgbClr val="FF0000"/>
                </a:solidFill>
              </a:rPr>
              <a:t>ma</a:t>
            </a:r>
            <a:r>
              <a:rPr lang="tr-TR" b="1" dirty="0" smtClean="0">
                <a:solidFill>
                  <a:srgbClr val="FF0000"/>
                </a:solidFill>
              </a:rPr>
              <a:t>,</a:t>
            </a:r>
          </a:p>
          <a:p>
            <a:pPr marL="11430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  </a:t>
            </a:r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82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492</Words>
  <Application>Microsoft Office PowerPoint</Application>
  <PresentationFormat>Ekran Gösterisi (4:3)</PresentationFormat>
  <Paragraphs>140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16</vt:i4>
      </vt:variant>
    </vt:vector>
  </HeadingPairs>
  <TitlesOfParts>
    <vt:vector size="18" baseType="lpstr">
      <vt:lpstr>Ofis Teması</vt:lpstr>
      <vt:lpstr>6_Bitişiklik</vt:lpstr>
      <vt:lpstr>STANDARDİZASYON</vt:lpstr>
      <vt:lpstr>PowerPoint Sunusu</vt:lpstr>
      <vt:lpstr>Standardizasyon neleri sağlar? </vt:lpstr>
      <vt:lpstr>PowerPoint Sunusu</vt:lpstr>
      <vt:lpstr>PowerPoint Sunusu</vt:lpstr>
      <vt:lpstr>Nerelerde standardizasyon?</vt:lpstr>
      <vt:lpstr>PowerPoint Sunusu</vt:lpstr>
      <vt:lpstr>PowerPoint Sunusu</vt:lpstr>
      <vt:lpstr>Laboratuvar Hayvanı Üretim ve Araştırma Merkezleri</vt:lpstr>
      <vt:lpstr>Merkezler ve Çevresel Koşullar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STANDARDİZASYON</dc:title>
  <dc:creator>user</dc:creator>
  <cp:lastModifiedBy>Windows Kullanıcısı</cp:lastModifiedBy>
  <cp:revision>1</cp:revision>
  <dcterms:created xsi:type="dcterms:W3CDTF">2020-02-11T17:31:05Z</dcterms:created>
  <dcterms:modified xsi:type="dcterms:W3CDTF">2020-02-11T17:31:19Z</dcterms:modified>
</cp:coreProperties>
</file>